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6" r:id="rId18"/>
    <p:sldId id="267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629A73-F2C8-485D-BB9E-86504C9104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B3BBED-DBC8-4AEA-8545-F6512A624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"/>
            <a:ext cx="1473868" cy="15274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533400" y="4572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5791200" y="3810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5791200" y="13716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533400" y="13716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6705600" y="228600"/>
            <a:ext cx="0" cy="594360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7200" y="228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914400" y="1600200"/>
            <a:ext cx="0" cy="449580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457200" y="1371600"/>
            <a:ext cx="297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4800" y="63246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8ACAEC2-9F4A-4F21-848A-3142FCB132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rady@ky.gov" TargetMode="External"/><Relationship Id="rId2" Type="http://schemas.openxmlformats.org/officeDocument/2006/relationships/hyperlink" Target="mailto:markp.williams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dexchange.info/programs/r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6934200" cy="17631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Recovery Housing Pilot Program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43200"/>
            <a:ext cx="5638800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3500" b="1" dirty="0"/>
              <a:t>Lease, Rent, and Utilities</a:t>
            </a:r>
          </a:p>
          <a:p>
            <a:pPr fontAlgn="base"/>
            <a:endParaRPr lang="en-US" sz="1600" dirty="0">
              <a:solidFill>
                <a:srgbClr val="C90000"/>
              </a:solidFill>
            </a:endParaRPr>
          </a:p>
          <a:p>
            <a:pPr fontAlgn="base"/>
            <a:r>
              <a:rPr lang="en-US" sz="3000" dirty="0"/>
              <a:t>Payments: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For lease, rent, utilities, and associated costs on behalf of an individual in recovery from a substance use disorder for the purpose of providing stable, temporary housing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Not limited to 15% of the </a:t>
            </a:r>
            <a:r>
              <a:rPr lang="en-US" sz="2600" dirty="0" smtClean="0"/>
              <a:t>grant</a:t>
            </a:r>
            <a:endParaRPr lang="en-US" sz="2600" dirty="0"/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Payments must be made to the provider, such as the landlord or utility provider.  Payments must NOT be made directly to individuals.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7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sz="3500" b="1" dirty="0"/>
              <a:t>Lease, Rent, and Utilities</a:t>
            </a:r>
            <a:r>
              <a:rPr lang="en-US" sz="3500" dirty="0"/>
              <a:t>,</a:t>
            </a:r>
            <a:r>
              <a:rPr lang="en-US" sz="3500" b="1" dirty="0"/>
              <a:t> </a:t>
            </a:r>
            <a:r>
              <a:rPr lang="en-US" sz="3000" dirty="0"/>
              <a:t>continued</a:t>
            </a:r>
          </a:p>
          <a:p>
            <a:pPr fontAlgn="base">
              <a:spcBef>
                <a:spcPts val="1200"/>
              </a:spcBef>
            </a:pPr>
            <a:r>
              <a:rPr lang="en-US" sz="3000" dirty="0"/>
              <a:t>Other requirements: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RHP funds may not supplant funds that previously covered these costs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Payments must result in either a new or expanded service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Eligible models:</a:t>
            </a:r>
          </a:p>
          <a:p>
            <a:pPr lvl="2" fontAlgn="base">
              <a:spcBef>
                <a:spcPts val="1200"/>
              </a:spcBef>
            </a:pPr>
            <a:r>
              <a:rPr lang="en-US" sz="2200" dirty="0"/>
              <a:t>Traditional tenant-based rental assistance</a:t>
            </a:r>
          </a:p>
          <a:p>
            <a:pPr lvl="2" fontAlgn="base">
              <a:spcBef>
                <a:spcPts val="1200"/>
              </a:spcBef>
            </a:pPr>
            <a:r>
              <a:rPr lang="en-US" sz="2200" dirty="0"/>
              <a:t>Master lease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6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1"/>
            <a:ext cx="4038600" cy="4114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Rehab and reconstruction of:</a:t>
            </a:r>
          </a:p>
          <a:p>
            <a:pPr lvl="1"/>
            <a:r>
              <a:rPr lang="en-US" dirty="0" smtClean="0"/>
              <a:t>Single-unit</a:t>
            </a:r>
          </a:p>
          <a:p>
            <a:pPr lvl="1"/>
            <a:r>
              <a:rPr lang="en-US" dirty="0" smtClean="0"/>
              <a:t>Multi-unit</a:t>
            </a:r>
          </a:p>
          <a:p>
            <a:pPr lvl="1"/>
            <a:r>
              <a:rPr lang="en-US" dirty="0" smtClean="0"/>
              <a:t>Public housing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pic>
        <p:nvPicPr>
          <p:cNvPr id="2050" name="Picture 2" descr="Want to build a house then sell it immediately for profit in New Zealand ?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1910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55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/>
          <a:lstStyle/>
          <a:p>
            <a:pPr fontAlgn="base"/>
            <a:r>
              <a:rPr lang="en-US" b="1" dirty="0">
                <a:cs typeface="Calibri"/>
              </a:rPr>
              <a:t>Disposition of Real </a:t>
            </a:r>
            <a:r>
              <a:rPr lang="en-US" b="1" dirty="0" smtClean="0">
                <a:cs typeface="Calibri"/>
              </a:rPr>
              <a:t>Property</a:t>
            </a:r>
            <a:endParaRPr lang="en-US" sz="2400" dirty="0">
              <a:cs typeface="Calibri"/>
            </a:endParaRPr>
          </a:p>
          <a:p>
            <a:pPr lvl="1" fontAlgn="base"/>
            <a:r>
              <a:rPr lang="en-US" dirty="0">
                <a:cs typeface="Calibri"/>
              </a:rPr>
              <a:t>Disposition through sale, lease, or donation of otherwise of real property acquired with RHP funds for the purpose of providing stable, temporary housing for individuals in recovery from a substance use disorder.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cs typeface="Calibri"/>
              </a:rPr>
              <a:t>Clearance and </a:t>
            </a:r>
            <a:r>
              <a:rPr lang="en-US" b="1" dirty="0" smtClean="0">
                <a:cs typeface="Calibri"/>
              </a:rPr>
              <a:t>Demolition</a:t>
            </a:r>
            <a:endParaRPr lang="en-US" dirty="0">
              <a:cs typeface="Calibri"/>
            </a:endParaRPr>
          </a:p>
          <a:p>
            <a:pPr lvl="1" fontAlgn="base"/>
            <a:r>
              <a:rPr lang="en-US" dirty="0">
                <a:cs typeface="Calibri"/>
              </a:rPr>
              <a:t>Clearance, demolition, and removal of buildings and improvements, including movement of structures to other sites.</a:t>
            </a:r>
          </a:p>
          <a:p>
            <a:pPr lvl="1" fontAlgn="base">
              <a:spcBef>
                <a:spcPts val="1200"/>
              </a:spcBef>
            </a:pPr>
            <a:r>
              <a:rPr lang="en-US" dirty="0">
                <a:cs typeface="Calibri"/>
              </a:rPr>
              <a:t>Eligibility limited to projects where RHP funds are used only for the clearance and demolition.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fontAlgn="base"/>
            <a:r>
              <a:rPr lang="en-US" b="1" dirty="0" smtClean="0"/>
              <a:t>Relocation</a:t>
            </a:r>
            <a:endParaRPr lang="en-US" dirty="0"/>
          </a:p>
          <a:p>
            <a:pPr lvl="1" fontAlgn="base"/>
            <a:r>
              <a:rPr lang="en-US" dirty="0"/>
              <a:t>Relocation payments and other assistance for permanently or temporarily displaced individuals and families in connection with activities using RHP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7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200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New Construction of </a:t>
            </a:r>
            <a:r>
              <a:rPr lang="en-US" b="1" dirty="0" smtClean="0"/>
              <a:t>Housing</a:t>
            </a:r>
            <a:endParaRPr lang="en-US" dirty="0">
              <a:solidFill>
                <a:srgbClr val="C00000"/>
              </a:solidFill>
            </a:endParaRPr>
          </a:p>
          <a:p>
            <a:pPr lvl="1" defTabSz="873125" fontAlgn="base">
              <a:tabLst>
                <a:tab pos="9601200" algn="l"/>
              </a:tabLst>
            </a:pPr>
            <a:r>
              <a:rPr lang="en-US" dirty="0"/>
              <a:t>Expansion of existing eligible activities to allow RHP funds to be used for new construction of housing.</a:t>
            </a:r>
          </a:p>
          <a:p>
            <a:pPr lvl="1" defTabSz="873125" fontAlgn="base">
              <a:spcBef>
                <a:spcPts val="1200"/>
              </a:spcBef>
              <a:tabLst>
                <a:tab pos="9601200" algn="l"/>
              </a:tabLst>
            </a:pPr>
            <a:r>
              <a:rPr lang="en-US" dirty="0"/>
              <a:t>New construction of housing is subject to the same requirements that apply to rehabilitation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3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30% of funds must be expended within one year of GA with HUD</a:t>
            </a:r>
          </a:p>
          <a:p>
            <a:r>
              <a:rPr lang="en-US" sz="3600" dirty="0" smtClean="0"/>
              <a:t>100% of funds must be expended by 9/1/27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13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Comments/Questions?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r>
              <a:rPr lang="en-US" dirty="0" smtClean="0"/>
              <a:t>Contact Info</a:t>
            </a:r>
          </a:p>
          <a:p>
            <a:pPr lvl="1"/>
            <a:r>
              <a:rPr lang="en-US" dirty="0" smtClean="0"/>
              <a:t>Mark Williams (</a:t>
            </a:r>
            <a:r>
              <a:rPr lang="en-US" dirty="0" smtClean="0">
                <a:hlinkClick r:id="rId2"/>
              </a:rPr>
              <a:t>markp.williams@ky.gov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John Brady (</a:t>
            </a:r>
            <a:r>
              <a:rPr lang="en-US" dirty="0" smtClean="0">
                <a:hlinkClick r:id="rId3"/>
              </a:rPr>
              <a:t>john.brady@ky.gov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>
                <a:hlinkClick r:id="rId4"/>
              </a:rPr>
              <a:t>https://www.hudexchange.info/programs/rhp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Intent/Mission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Potential Applicants</a:t>
            </a:r>
          </a:p>
          <a:p>
            <a:r>
              <a:rPr lang="en-US" dirty="0" smtClean="0"/>
              <a:t>National Objective</a:t>
            </a:r>
          </a:p>
          <a:p>
            <a:r>
              <a:rPr lang="en-US" dirty="0" smtClean="0"/>
              <a:t>Eligible Activities</a:t>
            </a:r>
          </a:p>
          <a:p>
            <a:r>
              <a:rPr lang="en-US" dirty="0" smtClean="0"/>
              <a:t>Deadlines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7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RHP Pilot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Created in response to opioid pandemic </a:t>
            </a:r>
          </a:p>
          <a:p>
            <a:r>
              <a:rPr lang="en-US" sz="2800" dirty="0" smtClean="0"/>
              <a:t>Provide stable, temporary housing to individuals in recovery from substance abuse disorders</a:t>
            </a:r>
          </a:p>
          <a:p>
            <a:r>
              <a:rPr lang="en-US" sz="2800" dirty="0" smtClean="0"/>
              <a:t>Limited 2 years or until permanent housing is secured</a:t>
            </a:r>
            <a:endParaRPr lang="en-US" sz="2800" dirty="0"/>
          </a:p>
          <a:p>
            <a:r>
              <a:rPr lang="en-US" sz="2800" dirty="0" smtClean="0"/>
              <a:t>Authorized under SUPPORT Act, signed into law October 24, 2018</a:t>
            </a:r>
          </a:p>
          <a:p>
            <a:r>
              <a:rPr lang="en-US" sz="2800" dirty="0" smtClean="0"/>
              <a:t>Based on CDBG, under Title 1 of HCD Act of 1974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HUD’s mission is to serve individuals through 4 dimensions:</a:t>
            </a:r>
          </a:p>
          <a:p>
            <a:pPr lvl="1"/>
            <a:r>
              <a:rPr lang="en-US" sz="2000" dirty="0" smtClean="0"/>
              <a:t>Health</a:t>
            </a:r>
          </a:p>
          <a:p>
            <a:pPr lvl="1"/>
            <a:r>
              <a:rPr lang="en-US" sz="2000" dirty="0" smtClean="0"/>
              <a:t>Home </a:t>
            </a:r>
          </a:p>
          <a:p>
            <a:pPr lvl="1"/>
            <a:r>
              <a:rPr lang="en-US" sz="2000" dirty="0" smtClean="0"/>
              <a:t>Purpose</a:t>
            </a:r>
          </a:p>
          <a:p>
            <a:pPr lvl="1"/>
            <a:r>
              <a:rPr lang="en-US" sz="2000" dirty="0" smtClean="0"/>
              <a:t>Community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Program Measures</a:t>
            </a:r>
          </a:p>
          <a:p>
            <a:pPr lvl="1"/>
            <a:r>
              <a:rPr lang="en-US" sz="2000" dirty="0" smtClean="0"/>
              <a:t>Housing Stability</a:t>
            </a:r>
          </a:p>
          <a:p>
            <a:pPr lvl="1"/>
            <a:r>
              <a:rPr lang="en-US" sz="2000" dirty="0" smtClean="0"/>
              <a:t>Income</a:t>
            </a:r>
          </a:p>
          <a:p>
            <a:pPr lvl="1"/>
            <a:r>
              <a:rPr lang="en-US" sz="2000" dirty="0" smtClean="0"/>
              <a:t>Sobriety</a:t>
            </a:r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3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$25 million appropriation </a:t>
            </a:r>
          </a:p>
          <a:p>
            <a:r>
              <a:rPr lang="en-US" sz="2800" dirty="0" smtClean="0"/>
              <a:t>25 grantees awarded (24 states and D.C.)</a:t>
            </a:r>
          </a:p>
          <a:p>
            <a:r>
              <a:rPr lang="en-US" sz="2800" dirty="0" smtClean="0"/>
              <a:t>Kentucky’s allocation = $1,116,000 or 4.56% of total</a:t>
            </a:r>
          </a:p>
          <a:p>
            <a:r>
              <a:rPr lang="en-US" sz="2800" dirty="0" smtClean="0"/>
              <a:t>Formula used to allocate funds includes age adjusted rates of drug overdose deaths (70%), unemployment rates (15%), and labor force participation rates (15%)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0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areas within jurisdiction are eligible, including entitlement and tribal areas</a:t>
            </a:r>
          </a:p>
          <a:p>
            <a:r>
              <a:rPr lang="en-US" sz="2800" dirty="0" smtClean="0"/>
              <a:t>Support Act requires grantees give priority to entities with greatest need, ability to deliver timely assistance</a:t>
            </a:r>
          </a:p>
          <a:p>
            <a:r>
              <a:rPr lang="en-US" sz="2800" dirty="0" smtClean="0"/>
              <a:t>HUD recommends using funds toward projects that complement federally funded projects that serve similar clientele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9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RHP activities must comply with the Limited Clientele national objective </a:t>
            </a:r>
          </a:p>
          <a:p>
            <a:r>
              <a:rPr lang="en-US" sz="2800" dirty="0" smtClean="0"/>
              <a:t>Must benefit at least 51% low and moderate income persons</a:t>
            </a:r>
          </a:p>
          <a:p>
            <a:r>
              <a:rPr lang="en-US" sz="2800" dirty="0" smtClean="0"/>
              <a:t>Additional limited clientele categories include:</a:t>
            </a:r>
          </a:p>
          <a:p>
            <a:pPr lvl="1"/>
            <a:r>
              <a:rPr lang="en-US" dirty="0" smtClean="0"/>
              <a:t>Persons who meet the federal poverty limits</a:t>
            </a:r>
          </a:p>
          <a:p>
            <a:pPr lvl="1"/>
            <a:r>
              <a:rPr lang="en-US" dirty="0" smtClean="0"/>
              <a:t>Persons insured by Medicaid</a:t>
            </a:r>
          </a:p>
          <a:p>
            <a:r>
              <a:rPr lang="en-US" sz="2800" dirty="0" smtClean="0"/>
              <a:t>Funds can’t be used to aid in elimination of blighted area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10000"/>
          </a:xfrm>
        </p:spPr>
        <p:txBody>
          <a:bodyPr/>
          <a:lstStyle/>
          <a:p>
            <a:r>
              <a:rPr lang="en-US" b="1" dirty="0" smtClean="0"/>
              <a:t>Public Facilities and Improvements</a:t>
            </a:r>
            <a:endParaRPr lang="en-US" dirty="0" smtClean="0"/>
          </a:p>
          <a:p>
            <a:pPr lvl="1"/>
            <a:r>
              <a:rPr lang="en-US" dirty="0"/>
              <a:t>Acquisition, construction, reconstruction, rehabilitation or installation of public facilities and improvements for the purpose of providing stable, temporary housing for individuals in recovery from a substance use disorder.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28800"/>
            <a:ext cx="4038600" cy="4419600"/>
          </a:xfrm>
        </p:spPr>
        <p:txBody>
          <a:bodyPr/>
          <a:lstStyle/>
          <a:p>
            <a:r>
              <a:rPr lang="en-US" b="1" dirty="0" smtClean="0"/>
              <a:t>Acquisition of Real Property</a:t>
            </a:r>
          </a:p>
          <a:p>
            <a:pPr lvl="1"/>
            <a:r>
              <a:rPr lang="en-US" sz="2400" dirty="0" smtClean="0"/>
              <a:t>For the purpose of providing stable, temporary housing to persons in recovery from a substance abuse disorder.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pic>
        <p:nvPicPr>
          <p:cNvPr id="1026" name="Picture 2" descr="River's Edge at Eastside Pointe | Covington, KY Low Income Apart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600200"/>
            <a:ext cx="4229100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2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LG Documents" ma:contentTypeID="0x010100DD81549B557B3044B885155E81CEFB8300BF4F60ED156CE94681D2DE44B6E56191" ma:contentTypeVersion="4" ma:contentTypeDescription="" ma:contentTypeScope="" ma:versionID="62c7944402671522f88bbc4e3bd282d6">
  <xsd:schema xmlns:xsd="http://www.w3.org/2001/XMLSchema" xmlns:xs="http://www.w3.org/2001/XMLSchema" xmlns:p="http://schemas.microsoft.com/office/2006/metadata/properties" xmlns:ns2="e1c8c58c-2a2c-4b83-bbaa-89d7d2189847" targetNamespace="http://schemas.microsoft.com/office/2006/metadata/properties" ma:root="true" ma:fieldsID="fb44e4ec72f82ce0b8cdc74ee62b7ace" ns2:_="">
    <xsd:import namespace="e1c8c58c-2a2c-4b83-bbaa-89d7d21898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Document_x0020_Sub-Section" minOccurs="0"/>
                <xsd:element ref="ns2:CDBG_x0020_Chapters" minOccurs="0"/>
                <xsd:element ref="ns2:Chapter_x0020_Ra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8c58c-2a2c-4b83-bbaa-89d7d21898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ity"/>
                    <xsd:enumeration value="Conference"/>
                    <xsd:enumeration value="County"/>
                    <xsd:enumeration value="Debt"/>
                    <xsd:enumeration value="eClearinghouse"/>
                    <xsd:enumeration value="Employee Resources"/>
                    <xsd:enumeration value="Federal Grants"/>
                    <xsd:enumeration value="Legal"/>
                    <xsd:enumeration value="State Grants"/>
                    <xsd:enumeration value="Training"/>
                  </xsd:restriction>
                </xsd:simpleType>
              </xsd:element>
            </xsd:sequence>
          </xsd:extension>
        </xsd:complexContent>
      </xsd:complexType>
    </xsd:element>
    <xsd:element name="Document_x0020_Sub-Section" ma:index="9" nillable="true" ma:displayName="Document Sub-Section" ma:internalName="Document_x0020_Sub_x002d_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C"/>
                    <xsd:enumeration value="BABA"/>
                    <xsd:enumeration value="CDBG"/>
                    <xsd:enumeration value="City UFIR"/>
                    <xsd:enumeration value="Covid-19"/>
                    <xsd:enumeration value="Disaster"/>
                    <xsd:enumeration value="DRA"/>
                    <xsd:enumeration value="LWCF"/>
                    <xsd:enumeration value="NSP"/>
                    <xsd:enumeration value="RHP"/>
                    <xsd:enumeration value="RTP"/>
                    <xsd:enumeration value="Ethics Ordinances"/>
                    <xsd:enumeration value="Interlocal Agreements"/>
                    <xsd:enumeration value="Public-Private Partnerships"/>
                    <xsd:enumeration value="ADDs"/>
                    <xsd:enumeration value="Coal Development"/>
                    <xsd:enumeration value="Flood Control"/>
                    <xsd:enumeration value="Grant Program"/>
                    <xsd:enumeration value="Special Programs"/>
                    <xsd:enumeration value="2021 CDBG-DR Programs &amp; Projects"/>
                    <xsd:enumeration value="2022 CDBG-DR Programs &amp; Projects"/>
                    <xsd:enumeration value="CDBG Guidelines and Applications"/>
                    <xsd:enumeration value="CDBG Handbook"/>
                    <xsd:enumeration value="CDBG Handbook Only"/>
                    <xsd:enumeration value="CDBG Resources and Forms"/>
                    <xsd:enumeration value="CDBG-DR Performance Reports"/>
                    <xsd:enumeration value="City other downloads"/>
                    <xsd:enumeration value="City Statute Reports"/>
                    <xsd:enumeration value="City Tax Rates Info"/>
                    <xsd:enumeration value="Coal Severance"/>
                    <xsd:enumeration value="Local Government Debt"/>
                    <xsd:enumeration value="RDAAP"/>
                    <xsd:enumeration value="PRICE Program"/>
                  </xsd:restriction>
                </xsd:simpleType>
              </xsd:element>
            </xsd:sequence>
          </xsd:extension>
        </xsd:complexContent>
      </xsd:complexType>
    </xsd:element>
    <xsd:element name="CDBG_x0020_Chapters" ma:index="10" nillable="true" ma:displayName="CDBG Chapters" ma:format="Dropdown" ma:internalName="CDBG_x0020_Chapters">
      <xsd:simpleType>
        <xsd:restriction base="dms:Choice">
          <xsd:enumeration value="Chapter 00: Introduction"/>
          <xsd:enumeration value="Chapter 1: Project Administration"/>
          <xsd:enumeration value="Chapter 2: Environmental Review"/>
          <xsd:enumeration value="Chapter 3: Financial Management"/>
          <xsd:enumeration value="Chapter 4: Procurement"/>
          <xsd:enumeration value="Chapter 5: Contracting"/>
          <xsd:enumeration value="Chapter 6: Labor Standards and Construction Management"/>
          <xsd:enumeration value="Chapter 7: Fair Housing and Equal Opportunity"/>
          <xsd:enumeration value="Chapter 8: Relocation, Displacement and One-for-One Replacement"/>
          <xsd:enumeration value="Chapter 9: Acquisition"/>
          <xsd:enumeration value="Chapter 10: Housing"/>
          <xsd:enumeration value="Chapter 10: Duplication of Benefits"/>
          <xsd:enumeration value="Chapter 11: Green Building Requirements"/>
          <xsd:enumeration value="Chapter 11: Economic Development"/>
          <xsd:enumeration value="Chapter 12: Mitigation Requirements"/>
          <xsd:enumeration value="Chapter 12: Amendments and Monitoring"/>
          <xsd:enumeration value="Chapter 13: Close Out"/>
          <xsd:enumeration value="Chapter 13: Amendments and Monitoring"/>
          <xsd:enumeration value="Chapter 14: Project Closeout"/>
          <xsd:enumeration value="Chapter 15: Procedures to Detect Fraud, Waste and Abuse"/>
          <xsd:enumeration value="Guidelines"/>
          <xsd:enumeration value="Applications"/>
          <xsd:enumeration value="​​Administrative Forms"/>
          <xsd:enumeration value="Labor"/>
          <xsd:enumeration value="Fair Housing and Title VI"/>
          <xsd:enumeration value="Uniform Act​"/>
          <xsd:enumeration value="Environmental Review"/>
        </xsd:restriction>
      </xsd:simpleType>
    </xsd:element>
    <xsd:element name="Chapter_x0020_Rank" ma:index="11" nillable="true" ma:displayName="Chapter Rank" ma:format="Dropdown" ma:internalName="Chapter_x0020_Rank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DBG_x0020_Chapters xmlns="e1c8c58c-2a2c-4b83-bbaa-89d7d2189847" xsi:nil="true"/>
    <Document_x0020_Sub-Section xmlns="e1c8c58c-2a2c-4b83-bbaa-89d7d2189847">
      <Value>RHP</Value>
    </Document_x0020_Sub-Section>
    <Document_x0020_Type xmlns="e1c8c58c-2a2c-4b83-bbaa-89d7d2189847">
      <Value>Federal Grants</Value>
    </Document_x0020_Type>
    <Chapter_x0020_Rank xmlns="e1c8c58c-2a2c-4b83-bbaa-89d7d2189847" xsi:nil="true"/>
  </documentManagement>
</p:properties>
</file>

<file path=customXml/itemProps1.xml><?xml version="1.0" encoding="utf-8"?>
<ds:datastoreItem xmlns:ds="http://schemas.openxmlformats.org/officeDocument/2006/customXml" ds:itemID="{270DC7C5-CA12-4F19-B963-87BFCB1EFB76}"/>
</file>

<file path=customXml/itemProps2.xml><?xml version="1.0" encoding="utf-8"?>
<ds:datastoreItem xmlns:ds="http://schemas.openxmlformats.org/officeDocument/2006/customXml" ds:itemID="{2FBAD643-E972-4B84-9D96-96B10DB90715}"/>
</file>

<file path=customXml/itemProps3.xml><?xml version="1.0" encoding="utf-8"?>
<ds:datastoreItem xmlns:ds="http://schemas.openxmlformats.org/officeDocument/2006/customXml" ds:itemID="{6C0C2E30-B00E-43DE-8324-E59C241C2FB2}"/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646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Recovery Housing Pilot Program</vt:lpstr>
      <vt:lpstr>Overview of Topics</vt:lpstr>
      <vt:lpstr>RHP Pilot Program </vt:lpstr>
      <vt:lpstr>Program Intent</vt:lpstr>
      <vt:lpstr>Program Funding</vt:lpstr>
      <vt:lpstr>Potential Applicants</vt:lpstr>
      <vt:lpstr>National Objective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Important Deadlines</vt:lpstr>
      <vt:lpstr>Comments/Questions?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Housing Program(RHP) PowerPoint Presentation (2021)</dc:title>
  <dc:creator>OFM DED</dc:creator>
  <cp:lastModifiedBy>Williams, Mark P (DLG)</cp:lastModifiedBy>
  <cp:revision>228</cp:revision>
  <cp:lastPrinted>2018-04-05T18:01:45Z</cp:lastPrinted>
  <dcterms:created xsi:type="dcterms:W3CDTF">2014-07-10T14:19:49Z</dcterms:created>
  <dcterms:modified xsi:type="dcterms:W3CDTF">2021-03-23T19:45:53Z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0x010100DD81549B557B3044B885155E81CEFB8300BF4F60ED156CE94681D2DE44B6E56191</vt:lpwstr>
  </property>
</Properties>
</file>