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6" r:id="rId18"/>
    <p:sldId id="267" r:id="rId1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4629A73-F2C8-485D-BB9E-86504C9104A2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9B3BBED-DBC8-4AEA-8545-F6512A6241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7" name="Picture 1" descr="kyseal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52400"/>
            <a:ext cx="1473868" cy="15274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Line 14"/>
          <p:cNvSpPr>
            <a:spLocks noChangeShapeType="1"/>
          </p:cNvSpPr>
          <p:nvPr userDrawn="1"/>
        </p:nvSpPr>
        <p:spPr bwMode="auto">
          <a:xfrm>
            <a:off x="533400" y="457200"/>
            <a:ext cx="28194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Line 14"/>
          <p:cNvSpPr>
            <a:spLocks noChangeShapeType="1"/>
          </p:cNvSpPr>
          <p:nvPr userDrawn="1"/>
        </p:nvSpPr>
        <p:spPr bwMode="auto">
          <a:xfrm>
            <a:off x="5791200" y="381000"/>
            <a:ext cx="28194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Line 14"/>
          <p:cNvSpPr>
            <a:spLocks noChangeShapeType="1"/>
          </p:cNvSpPr>
          <p:nvPr userDrawn="1"/>
        </p:nvSpPr>
        <p:spPr bwMode="auto">
          <a:xfrm>
            <a:off x="5791200" y="1371600"/>
            <a:ext cx="28194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Line 14"/>
          <p:cNvSpPr>
            <a:spLocks noChangeShapeType="1"/>
          </p:cNvSpPr>
          <p:nvPr userDrawn="1"/>
        </p:nvSpPr>
        <p:spPr bwMode="auto">
          <a:xfrm>
            <a:off x="533400" y="1371600"/>
            <a:ext cx="28194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13"/>
          <p:cNvSpPr>
            <a:spLocks noChangeShapeType="1"/>
          </p:cNvSpPr>
          <p:nvPr userDrawn="1"/>
        </p:nvSpPr>
        <p:spPr bwMode="auto">
          <a:xfrm>
            <a:off x="457200" y="1371600"/>
            <a:ext cx="82296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8" name="Picture 1" descr="kyseal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562600"/>
            <a:ext cx="1143000" cy="1184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1905000" y="6172200"/>
            <a:ext cx="67818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13"/>
          <p:cNvSpPr>
            <a:spLocks noChangeShapeType="1"/>
          </p:cNvSpPr>
          <p:nvPr userDrawn="1"/>
        </p:nvSpPr>
        <p:spPr bwMode="auto">
          <a:xfrm>
            <a:off x="6705600" y="228600"/>
            <a:ext cx="0" cy="594360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8" name="Picture 1" descr="kyseal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57200" y="228600"/>
            <a:ext cx="1143000" cy="1184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Line 9"/>
          <p:cNvSpPr>
            <a:spLocks noChangeShapeType="1"/>
          </p:cNvSpPr>
          <p:nvPr userDrawn="1"/>
        </p:nvSpPr>
        <p:spPr bwMode="auto">
          <a:xfrm flipV="1">
            <a:off x="914400" y="1600200"/>
            <a:ext cx="0" cy="449580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67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1" descr="kyseal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562600"/>
            <a:ext cx="1143000" cy="1184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Line 9"/>
          <p:cNvSpPr>
            <a:spLocks noChangeShapeType="1"/>
          </p:cNvSpPr>
          <p:nvPr userDrawn="1"/>
        </p:nvSpPr>
        <p:spPr bwMode="auto">
          <a:xfrm>
            <a:off x="1905000" y="6172200"/>
            <a:ext cx="67818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Line 13"/>
          <p:cNvSpPr>
            <a:spLocks noChangeShapeType="1"/>
          </p:cNvSpPr>
          <p:nvPr userDrawn="1"/>
        </p:nvSpPr>
        <p:spPr bwMode="auto">
          <a:xfrm>
            <a:off x="457200" y="990600"/>
            <a:ext cx="82296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908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" descr="kyseal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562600"/>
            <a:ext cx="1143000" cy="1184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1905000" y="6172200"/>
            <a:ext cx="67818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Line 13"/>
          <p:cNvSpPr>
            <a:spLocks noChangeShapeType="1"/>
          </p:cNvSpPr>
          <p:nvPr userDrawn="1"/>
        </p:nvSpPr>
        <p:spPr bwMode="auto">
          <a:xfrm>
            <a:off x="457200" y="990600"/>
            <a:ext cx="82296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9" name="Picture 1" descr="kyseal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562600"/>
            <a:ext cx="1143000" cy="1184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1905000" y="6172200"/>
            <a:ext cx="67818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Line 13"/>
          <p:cNvSpPr>
            <a:spLocks noChangeShapeType="1"/>
          </p:cNvSpPr>
          <p:nvPr userDrawn="1"/>
        </p:nvSpPr>
        <p:spPr bwMode="auto">
          <a:xfrm>
            <a:off x="457200" y="990600"/>
            <a:ext cx="82296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1" name="Picture 1" descr="kyseal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562600"/>
            <a:ext cx="1143000" cy="1184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2" name="Line 9"/>
          <p:cNvSpPr>
            <a:spLocks noChangeShapeType="1"/>
          </p:cNvSpPr>
          <p:nvPr userDrawn="1"/>
        </p:nvSpPr>
        <p:spPr bwMode="auto">
          <a:xfrm>
            <a:off x="1905000" y="6172200"/>
            <a:ext cx="67818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Line 13"/>
          <p:cNvSpPr>
            <a:spLocks noChangeShapeType="1"/>
          </p:cNvSpPr>
          <p:nvPr userDrawn="1"/>
        </p:nvSpPr>
        <p:spPr bwMode="auto">
          <a:xfrm>
            <a:off x="457200" y="990600"/>
            <a:ext cx="82296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7" name="Picture 1" descr="kyseal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562600"/>
            <a:ext cx="1143000" cy="1184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1905000" y="6172200"/>
            <a:ext cx="67818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1" descr="kyseal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562600"/>
            <a:ext cx="1143000" cy="1184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1905000" y="6172200"/>
            <a:ext cx="67818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Line 9"/>
          <p:cNvSpPr>
            <a:spLocks noChangeShapeType="1"/>
          </p:cNvSpPr>
          <p:nvPr userDrawn="1"/>
        </p:nvSpPr>
        <p:spPr bwMode="auto">
          <a:xfrm>
            <a:off x="457200" y="1371600"/>
            <a:ext cx="29718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1905000" y="6172200"/>
            <a:ext cx="67818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9" name="Picture 1" descr="kyseal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562600"/>
            <a:ext cx="1143000" cy="1184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Line 13"/>
          <p:cNvSpPr>
            <a:spLocks noChangeShapeType="1"/>
          </p:cNvSpPr>
          <p:nvPr userDrawn="1"/>
        </p:nvSpPr>
        <p:spPr bwMode="auto">
          <a:xfrm>
            <a:off x="457200" y="914400"/>
            <a:ext cx="8229600" cy="0"/>
          </a:xfrm>
          <a:prstGeom prst="line">
            <a:avLst/>
          </a:prstGeom>
          <a:noFill/>
          <a:ln w="76200" cmpd="tri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912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14800" y="6324600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8ACAEC2-9F4A-4F21-848A-3142FCB132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john.brady@ky.gov" TargetMode="External"/><Relationship Id="rId2" Type="http://schemas.openxmlformats.org/officeDocument/2006/relationships/hyperlink" Target="mailto:markp.williams@ky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udexchange.info/programs/r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371600"/>
            <a:ext cx="6934200" cy="176311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Recovery Housing Pilot Program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743200"/>
            <a:ext cx="5638800" cy="32480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Eligible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sz="3500" b="1" dirty="0"/>
              <a:t>Lease, Rent, and Utilities</a:t>
            </a:r>
          </a:p>
          <a:p>
            <a:pPr fontAlgn="base"/>
            <a:endParaRPr lang="en-US" sz="1600" dirty="0">
              <a:solidFill>
                <a:srgbClr val="C90000"/>
              </a:solidFill>
            </a:endParaRPr>
          </a:p>
          <a:p>
            <a:pPr fontAlgn="base"/>
            <a:r>
              <a:rPr lang="en-US" sz="3000" dirty="0"/>
              <a:t>Payments:</a:t>
            </a:r>
          </a:p>
          <a:p>
            <a:pPr lvl="1" fontAlgn="base">
              <a:spcBef>
                <a:spcPts val="1200"/>
              </a:spcBef>
            </a:pPr>
            <a:r>
              <a:rPr lang="en-US" sz="2600" dirty="0"/>
              <a:t>For lease, rent, utilities, and associated costs on behalf of an individual in recovery from a substance use disorder for the purpose of providing stable, temporary housing</a:t>
            </a:r>
          </a:p>
          <a:p>
            <a:pPr lvl="1" fontAlgn="base">
              <a:spcBef>
                <a:spcPts val="1200"/>
              </a:spcBef>
            </a:pPr>
            <a:r>
              <a:rPr lang="en-US" sz="2600" dirty="0"/>
              <a:t>Not limited to 15% of the </a:t>
            </a:r>
            <a:r>
              <a:rPr lang="en-US" sz="2600" dirty="0" smtClean="0"/>
              <a:t>grant</a:t>
            </a:r>
            <a:endParaRPr lang="en-US" sz="2600" dirty="0"/>
          </a:p>
          <a:p>
            <a:pPr lvl="1" fontAlgn="base">
              <a:spcBef>
                <a:spcPts val="1200"/>
              </a:spcBef>
            </a:pPr>
            <a:r>
              <a:rPr lang="en-US" sz="2600" dirty="0"/>
              <a:t>Payments must be made to the provider, such as the landlord or utility provider.  Payments must NOT be made directly to individuals.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273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Eligible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sz="3500" b="1" dirty="0"/>
              <a:t>Lease, Rent, and Utilities</a:t>
            </a:r>
            <a:r>
              <a:rPr lang="en-US" sz="3500" dirty="0"/>
              <a:t>,</a:t>
            </a:r>
            <a:r>
              <a:rPr lang="en-US" sz="3500" b="1" dirty="0"/>
              <a:t> </a:t>
            </a:r>
            <a:r>
              <a:rPr lang="en-US" sz="3000" dirty="0"/>
              <a:t>continued</a:t>
            </a:r>
          </a:p>
          <a:p>
            <a:pPr fontAlgn="base">
              <a:spcBef>
                <a:spcPts val="1200"/>
              </a:spcBef>
            </a:pPr>
            <a:r>
              <a:rPr lang="en-US" sz="3000" dirty="0"/>
              <a:t>Other requirements:</a:t>
            </a:r>
          </a:p>
          <a:p>
            <a:pPr lvl="1" fontAlgn="base">
              <a:spcBef>
                <a:spcPts val="1200"/>
              </a:spcBef>
            </a:pPr>
            <a:r>
              <a:rPr lang="en-US" sz="2600" dirty="0"/>
              <a:t>RHP funds may not supplant funds that previously covered these costs</a:t>
            </a:r>
          </a:p>
          <a:p>
            <a:pPr lvl="1" fontAlgn="base">
              <a:spcBef>
                <a:spcPts val="1200"/>
              </a:spcBef>
            </a:pPr>
            <a:r>
              <a:rPr lang="en-US" sz="2600" dirty="0"/>
              <a:t>Payments must result in either a new or expanded service</a:t>
            </a:r>
          </a:p>
          <a:p>
            <a:pPr lvl="1" fontAlgn="base">
              <a:spcBef>
                <a:spcPts val="1200"/>
              </a:spcBef>
            </a:pPr>
            <a:r>
              <a:rPr lang="en-US" sz="2600" dirty="0"/>
              <a:t>Eligible models:</a:t>
            </a:r>
          </a:p>
          <a:p>
            <a:pPr lvl="2" fontAlgn="base">
              <a:spcBef>
                <a:spcPts val="1200"/>
              </a:spcBef>
            </a:pPr>
            <a:r>
              <a:rPr lang="en-US" sz="2200" dirty="0"/>
              <a:t>Traditional tenant-based rental assistance</a:t>
            </a:r>
          </a:p>
          <a:p>
            <a:pPr lvl="2" fontAlgn="base">
              <a:spcBef>
                <a:spcPts val="1200"/>
              </a:spcBef>
            </a:pPr>
            <a:r>
              <a:rPr lang="en-US" sz="2200" dirty="0"/>
              <a:t>Master lease model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68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905001"/>
            <a:ext cx="4038600" cy="4114800"/>
          </a:xfrm>
        </p:spPr>
        <p:txBody>
          <a:bodyPr>
            <a:normAutofit/>
          </a:bodyPr>
          <a:lstStyle/>
          <a:p>
            <a:r>
              <a:rPr lang="en-US" b="1" dirty="0" smtClean="0"/>
              <a:t>Rehab and reconstruction of:</a:t>
            </a:r>
          </a:p>
          <a:p>
            <a:pPr lvl="1"/>
            <a:r>
              <a:rPr lang="en-US" dirty="0" smtClean="0"/>
              <a:t>Single-unit</a:t>
            </a:r>
          </a:p>
          <a:p>
            <a:pPr lvl="1"/>
            <a:r>
              <a:rPr lang="en-US" dirty="0" smtClean="0"/>
              <a:t>Multi-unit</a:t>
            </a:r>
          </a:p>
          <a:p>
            <a:pPr lvl="1"/>
            <a:r>
              <a:rPr lang="en-US" dirty="0" smtClean="0"/>
              <a:t>Public housing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Eligible Activities</a:t>
            </a:r>
            <a:endParaRPr lang="en-US" dirty="0"/>
          </a:p>
        </p:txBody>
      </p:sp>
      <p:pic>
        <p:nvPicPr>
          <p:cNvPr id="2050" name="Picture 2" descr="Want to build a house then sell it immediately for profit in New Zealand ?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600200"/>
            <a:ext cx="4191000" cy="380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550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Eligible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267200"/>
          </a:xfrm>
        </p:spPr>
        <p:txBody>
          <a:bodyPr/>
          <a:lstStyle/>
          <a:p>
            <a:pPr fontAlgn="base"/>
            <a:r>
              <a:rPr lang="en-US" b="1" dirty="0">
                <a:cs typeface="Calibri"/>
              </a:rPr>
              <a:t>Disposition of Real </a:t>
            </a:r>
            <a:r>
              <a:rPr lang="en-US" b="1" dirty="0" smtClean="0">
                <a:cs typeface="Calibri"/>
              </a:rPr>
              <a:t>Property</a:t>
            </a:r>
            <a:endParaRPr lang="en-US" sz="2400" dirty="0">
              <a:cs typeface="Calibri"/>
            </a:endParaRPr>
          </a:p>
          <a:p>
            <a:pPr lvl="1" fontAlgn="base"/>
            <a:r>
              <a:rPr lang="en-US" dirty="0">
                <a:cs typeface="Calibri"/>
              </a:rPr>
              <a:t>Disposition through sale, lease, or donation of otherwise of real property acquired with RHP funds for the purpose of providing stable, temporary housing for individuals in recovery from a substance use disorder.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8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Eligible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>
            <a:normAutofit/>
          </a:bodyPr>
          <a:lstStyle/>
          <a:p>
            <a:pPr fontAlgn="base"/>
            <a:r>
              <a:rPr lang="en-US" b="1" dirty="0">
                <a:cs typeface="Calibri"/>
              </a:rPr>
              <a:t>Clearance and </a:t>
            </a:r>
            <a:r>
              <a:rPr lang="en-US" b="1" dirty="0" smtClean="0">
                <a:cs typeface="Calibri"/>
              </a:rPr>
              <a:t>Demolition</a:t>
            </a:r>
            <a:endParaRPr lang="en-US" dirty="0">
              <a:cs typeface="Calibri"/>
            </a:endParaRPr>
          </a:p>
          <a:p>
            <a:pPr lvl="1" fontAlgn="base"/>
            <a:r>
              <a:rPr lang="en-US" dirty="0">
                <a:cs typeface="Calibri"/>
              </a:rPr>
              <a:t>Clearance, demolition, and removal of buildings and improvements, including movement of structures to other sites.</a:t>
            </a:r>
          </a:p>
          <a:p>
            <a:pPr lvl="1" fontAlgn="base">
              <a:spcBef>
                <a:spcPts val="1200"/>
              </a:spcBef>
            </a:pPr>
            <a:r>
              <a:rPr lang="en-US" dirty="0">
                <a:cs typeface="Calibri"/>
              </a:rPr>
              <a:t>Eligibility limited to projects where RHP funds are used only for the clearance and demolition.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09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Eligible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fontAlgn="base"/>
            <a:r>
              <a:rPr lang="en-US" b="1" dirty="0" smtClean="0"/>
              <a:t>Relocation</a:t>
            </a:r>
            <a:endParaRPr lang="en-US" dirty="0"/>
          </a:p>
          <a:p>
            <a:pPr lvl="1" fontAlgn="base"/>
            <a:r>
              <a:rPr lang="en-US" dirty="0"/>
              <a:t>Relocation payments and other assistance for permanently or temporarily displaced individuals and families in connection with activities using RHP funds.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072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Eligible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267200"/>
          </a:xfrm>
        </p:spPr>
        <p:txBody>
          <a:bodyPr>
            <a:normAutofit/>
          </a:bodyPr>
          <a:lstStyle/>
          <a:p>
            <a:pPr fontAlgn="base"/>
            <a:r>
              <a:rPr lang="en-US" b="1" dirty="0"/>
              <a:t>New Construction of </a:t>
            </a:r>
            <a:r>
              <a:rPr lang="en-US" b="1" dirty="0" smtClean="0"/>
              <a:t>Housing</a:t>
            </a:r>
            <a:endParaRPr lang="en-US" dirty="0">
              <a:solidFill>
                <a:srgbClr val="C00000"/>
              </a:solidFill>
            </a:endParaRPr>
          </a:p>
          <a:p>
            <a:pPr lvl="1" defTabSz="873125" fontAlgn="base">
              <a:tabLst>
                <a:tab pos="9601200" algn="l"/>
              </a:tabLst>
            </a:pPr>
            <a:r>
              <a:rPr lang="en-US" dirty="0"/>
              <a:t>Expansion of existing eligible activities to allow RHP funds to be used for new construction of housing.</a:t>
            </a:r>
          </a:p>
          <a:p>
            <a:pPr lvl="1" defTabSz="873125" fontAlgn="base">
              <a:spcBef>
                <a:spcPts val="1200"/>
              </a:spcBef>
              <a:tabLst>
                <a:tab pos="9601200" algn="l"/>
              </a:tabLst>
            </a:pPr>
            <a:r>
              <a:rPr lang="en-US" dirty="0"/>
              <a:t>New construction of housing is subject to the same requirements that apply to rehabilitation activities.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134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581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30% of funds must be expended within one year of GA with HUD</a:t>
            </a:r>
          </a:p>
          <a:p>
            <a:r>
              <a:rPr lang="en-US" sz="3600" dirty="0" smtClean="0"/>
              <a:t>100% of funds must be expended by 9/1/27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13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Comments/Questions?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962400"/>
          </a:xfrm>
        </p:spPr>
        <p:txBody>
          <a:bodyPr/>
          <a:lstStyle/>
          <a:p>
            <a:r>
              <a:rPr lang="en-US" dirty="0" smtClean="0"/>
              <a:t>Contact Info</a:t>
            </a:r>
          </a:p>
          <a:p>
            <a:pPr lvl="1"/>
            <a:r>
              <a:rPr lang="en-US" dirty="0" smtClean="0"/>
              <a:t>Mark Williams (</a:t>
            </a:r>
            <a:r>
              <a:rPr lang="en-US" dirty="0" smtClean="0">
                <a:hlinkClick r:id="rId2"/>
              </a:rPr>
              <a:t>markp.williams@ky.gov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John Brady (</a:t>
            </a:r>
            <a:r>
              <a:rPr lang="en-US" dirty="0" smtClean="0">
                <a:hlinkClick r:id="rId3"/>
              </a:rPr>
              <a:t>john.brady@ky.gov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Resources</a:t>
            </a:r>
          </a:p>
          <a:p>
            <a:pPr lvl="1"/>
            <a:r>
              <a:rPr lang="en-US" dirty="0">
                <a:hlinkClick r:id="rId4"/>
              </a:rPr>
              <a:t>https://www.hudexchange.info/programs/rhp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4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dirty="0" smtClean="0"/>
              <a:t>Authorization</a:t>
            </a:r>
          </a:p>
          <a:p>
            <a:r>
              <a:rPr lang="en-US" dirty="0" smtClean="0"/>
              <a:t>Intent/Mission</a:t>
            </a:r>
          </a:p>
          <a:p>
            <a:r>
              <a:rPr lang="en-US" dirty="0" smtClean="0"/>
              <a:t>Funding</a:t>
            </a:r>
          </a:p>
          <a:p>
            <a:r>
              <a:rPr lang="en-US" dirty="0" smtClean="0"/>
              <a:t>Potential Applicants</a:t>
            </a:r>
          </a:p>
          <a:p>
            <a:r>
              <a:rPr lang="en-US" dirty="0" smtClean="0"/>
              <a:t>National Objective</a:t>
            </a:r>
          </a:p>
          <a:p>
            <a:r>
              <a:rPr lang="en-US" dirty="0" smtClean="0"/>
              <a:t>Eligible Activities</a:t>
            </a:r>
          </a:p>
          <a:p>
            <a:r>
              <a:rPr lang="en-US" dirty="0" smtClean="0"/>
              <a:t>Deadlines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73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RHP Pilot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Created in response to opioid pandemic </a:t>
            </a:r>
          </a:p>
          <a:p>
            <a:r>
              <a:rPr lang="en-US" sz="2800" dirty="0" smtClean="0"/>
              <a:t>Provide stable, temporary housing to individuals in recovery from substance abuse disorders</a:t>
            </a:r>
          </a:p>
          <a:p>
            <a:r>
              <a:rPr lang="en-US" sz="2800" dirty="0" smtClean="0"/>
              <a:t>Limited 2 years or until permanent housing is secured</a:t>
            </a:r>
            <a:endParaRPr lang="en-US" sz="2800" dirty="0"/>
          </a:p>
          <a:p>
            <a:r>
              <a:rPr lang="en-US" sz="2800" dirty="0" smtClean="0"/>
              <a:t>Authorized under SUPPORT Act, signed into law October 24, 2018</a:t>
            </a:r>
          </a:p>
          <a:p>
            <a:r>
              <a:rPr lang="en-US" sz="2800" dirty="0" smtClean="0"/>
              <a:t>Based on CDBG, under Title 1 of HCD Act of 1974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2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Intent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HUD’s mission is to serve individuals through 4 dimensions:</a:t>
            </a:r>
          </a:p>
          <a:p>
            <a:pPr lvl="1"/>
            <a:r>
              <a:rPr lang="en-US" sz="2000" dirty="0" smtClean="0"/>
              <a:t>Health</a:t>
            </a:r>
          </a:p>
          <a:p>
            <a:pPr lvl="1"/>
            <a:r>
              <a:rPr lang="en-US" sz="2000" dirty="0" smtClean="0"/>
              <a:t>Home </a:t>
            </a:r>
          </a:p>
          <a:p>
            <a:pPr lvl="1"/>
            <a:r>
              <a:rPr lang="en-US" sz="2000" dirty="0" smtClean="0"/>
              <a:t>Purpose</a:t>
            </a:r>
          </a:p>
          <a:p>
            <a:pPr lvl="1"/>
            <a:r>
              <a:rPr lang="en-US" sz="2000" dirty="0" smtClean="0"/>
              <a:t>Community</a:t>
            </a:r>
          </a:p>
          <a:p>
            <a:pPr lvl="1"/>
            <a:endParaRPr lang="en-US" sz="2000" dirty="0"/>
          </a:p>
          <a:p>
            <a:r>
              <a:rPr lang="en-US" sz="2800" dirty="0" smtClean="0"/>
              <a:t>Program Measures</a:t>
            </a:r>
          </a:p>
          <a:p>
            <a:pPr lvl="1"/>
            <a:r>
              <a:rPr lang="en-US" sz="2000" dirty="0" smtClean="0"/>
              <a:t>Housing Stability</a:t>
            </a:r>
          </a:p>
          <a:p>
            <a:pPr lvl="1"/>
            <a:r>
              <a:rPr lang="en-US" sz="2000" dirty="0" smtClean="0"/>
              <a:t>Income</a:t>
            </a:r>
          </a:p>
          <a:p>
            <a:pPr lvl="1"/>
            <a:r>
              <a:rPr lang="en-US" sz="2000" dirty="0" smtClean="0"/>
              <a:t>Sobriety</a:t>
            </a:r>
          </a:p>
          <a:p>
            <a:endParaRPr lang="en-US" sz="2800" dirty="0" smtClean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23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$25 million appropriation </a:t>
            </a:r>
          </a:p>
          <a:p>
            <a:r>
              <a:rPr lang="en-US" sz="2800" dirty="0" smtClean="0"/>
              <a:t>25 grantees awarded (24 states and D.C.)</a:t>
            </a:r>
          </a:p>
          <a:p>
            <a:r>
              <a:rPr lang="en-US" sz="2800" dirty="0" smtClean="0"/>
              <a:t>Kentucky’s allocation = $1,116,000 or 4.56% of total</a:t>
            </a:r>
          </a:p>
          <a:p>
            <a:r>
              <a:rPr lang="en-US" sz="2800" dirty="0" smtClean="0"/>
              <a:t>Formula used to allocate funds includes age adjusted rates of drug overdose deaths (70%), unemployment rates (15%), and labor force participation rates (15%)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409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Applicants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 areas within jurisdiction are eligible, including entitlement and tribal areas</a:t>
            </a:r>
          </a:p>
          <a:p>
            <a:r>
              <a:rPr lang="en-US" sz="2800" dirty="0" smtClean="0"/>
              <a:t>Support Act requires grantees give priority to entities with greatest need, ability to deliver timely assistance</a:t>
            </a:r>
          </a:p>
          <a:p>
            <a:r>
              <a:rPr lang="en-US" sz="2800" dirty="0" smtClean="0"/>
              <a:t>HUD recommends using funds toward projects that complement federally funded projects that serve similar clientele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93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All RHP activities must comply with the Limited Clientele national objective </a:t>
            </a:r>
          </a:p>
          <a:p>
            <a:r>
              <a:rPr lang="en-US" sz="2800" dirty="0" smtClean="0"/>
              <a:t>Must benefit at least 51% low and moderate income persons</a:t>
            </a:r>
          </a:p>
          <a:p>
            <a:r>
              <a:rPr lang="en-US" sz="2800" dirty="0" smtClean="0"/>
              <a:t>Additional limited clientele categories include:</a:t>
            </a:r>
          </a:p>
          <a:p>
            <a:pPr lvl="1"/>
            <a:r>
              <a:rPr lang="en-US" dirty="0" smtClean="0"/>
              <a:t>Persons who meet the federal poverty limits</a:t>
            </a:r>
          </a:p>
          <a:p>
            <a:pPr lvl="1"/>
            <a:r>
              <a:rPr lang="en-US" dirty="0" smtClean="0"/>
              <a:t>Persons insured by Medicaid</a:t>
            </a:r>
          </a:p>
          <a:p>
            <a:r>
              <a:rPr lang="en-US" sz="2800" dirty="0" smtClean="0"/>
              <a:t>Funds can’t be used to aid in elimination of blighted area</a:t>
            </a:r>
          </a:p>
          <a:p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2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Eligible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810000"/>
          </a:xfrm>
        </p:spPr>
        <p:txBody>
          <a:bodyPr/>
          <a:lstStyle/>
          <a:p>
            <a:r>
              <a:rPr lang="en-US" b="1" dirty="0" smtClean="0"/>
              <a:t>Public Facilities and Improvements</a:t>
            </a:r>
            <a:endParaRPr lang="en-US" dirty="0" smtClean="0"/>
          </a:p>
          <a:p>
            <a:pPr lvl="1"/>
            <a:r>
              <a:rPr lang="en-US" dirty="0"/>
              <a:t>Acquisition, construction, reconstruction, rehabilitation or installation of public facilities and improvements for the purpose of providing stable, temporary housing for individuals in recovery from a substance use disorder.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44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828800"/>
            <a:ext cx="4038600" cy="4419600"/>
          </a:xfrm>
        </p:spPr>
        <p:txBody>
          <a:bodyPr/>
          <a:lstStyle/>
          <a:p>
            <a:r>
              <a:rPr lang="en-US" b="1" dirty="0" smtClean="0"/>
              <a:t>Acquisition of Real Property</a:t>
            </a:r>
          </a:p>
          <a:p>
            <a:pPr lvl="1"/>
            <a:r>
              <a:rPr lang="en-US" sz="2400" dirty="0" smtClean="0"/>
              <a:t>For the purpose of providing stable, temporary housing to persons in recovery from a substance abuse disorder.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AEC2-9F4A-4F21-848A-3142FCB132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Eligible Activities</a:t>
            </a:r>
            <a:endParaRPr lang="en-US" dirty="0"/>
          </a:p>
        </p:txBody>
      </p:sp>
      <p:pic>
        <p:nvPicPr>
          <p:cNvPr id="1026" name="Picture 2" descr="River's Edge at Eastside Pointe | Covington, KY Low Income Apart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1600200"/>
            <a:ext cx="4229100" cy="4190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294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LG Documents" ma:contentTypeID="0x010100DD81549B557B3044B885155E81CEFB8300BF4F60ED156CE94681D2DE44B6E56191" ma:contentTypeVersion="4" ma:contentTypeDescription="" ma:contentTypeScope="" ma:versionID="dbc3757294b1d515d131deb0013c2716">
  <xsd:schema xmlns:xsd="http://www.w3.org/2001/XMLSchema" xmlns:xs="http://www.w3.org/2001/XMLSchema" xmlns:p="http://schemas.microsoft.com/office/2006/metadata/properties" xmlns:ns2="e1c8c58c-2a2c-4b83-bbaa-89d7d2189847" targetNamespace="http://schemas.microsoft.com/office/2006/metadata/properties" ma:root="true" ma:fieldsID="90e8b3beda80871890b5533d4c0162eb" ns2:_="">
    <xsd:import namespace="e1c8c58c-2a2c-4b83-bbaa-89d7d2189847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Document_x0020_Sub-Section" minOccurs="0"/>
                <xsd:element ref="ns2:CDBG_x0020_Chapters" minOccurs="0"/>
                <xsd:element ref="ns2:Chapter_x0020_Ra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c8c58c-2a2c-4b83-bbaa-89d7d2189847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internalName="Document_x0020_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ity"/>
                    <xsd:enumeration value="Conference"/>
                    <xsd:enumeration value="County"/>
                    <xsd:enumeration value="Debt"/>
                    <xsd:enumeration value="eClearinghouse"/>
                    <xsd:enumeration value="Employee Resources"/>
                    <xsd:enumeration value="Federal Grants"/>
                    <xsd:enumeration value="Legal"/>
                    <xsd:enumeration value="State Grants"/>
                    <xsd:enumeration value="Training"/>
                  </xsd:restriction>
                </xsd:simpleType>
              </xsd:element>
            </xsd:sequence>
          </xsd:extension>
        </xsd:complexContent>
      </xsd:complexType>
    </xsd:element>
    <xsd:element name="Document_x0020_Sub-Section" ma:index="9" nillable="true" ma:displayName="Document Sub-Section" ma:internalName="Document_x0020_Sub_x002d_Sect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RC"/>
                    <xsd:enumeration value="BABA"/>
                    <xsd:enumeration value="CDBG"/>
                    <xsd:enumeration value="City UFIR"/>
                    <xsd:enumeration value="Covid-19"/>
                    <xsd:enumeration value="Disaster"/>
                    <xsd:enumeration value="DRA"/>
                    <xsd:enumeration value="LWCF"/>
                    <xsd:enumeration value="NSP"/>
                    <xsd:enumeration value="RHP"/>
                    <xsd:enumeration value="RTP"/>
                    <xsd:enumeration value="Ethics Ordinances"/>
                    <xsd:enumeration value="Interlocal Agreements"/>
                    <xsd:enumeration value="Public-Private Partnerships"/>
                    <xsd:enumeration value="ADDs"/>
                    <xsd:enumeration value="Coal Development"/>
                    <xsd:enumeration value="Flood Control"/>
                    <xsd:enumeration value="Grant Program"/>
                    <xsd:enumeration value="Special Programs"/>
                    <xsd:enumeration value="2021 CDBG-DR Programs &amp; Projects"/>
                    <xsd:enumeration value="2022 CDBG-DR Programs &amp; Projects"/>
                    <xsd:enumeration value="CDBG Guidelines and Applications"/>
                    <xsd:enumeration value="CDBG Handbook"/>
                    <xsd:enumeration value="CDBG Handbook Only"/>
                    <xsd:enumeration value="CDBG Resources and Forms"/>
                    <xsd:enumeration value="CDBG-DR Performance Reports"/>
                    <xsd:enumeration value="City other downloads"/>
                    <xsd:enumeration value="City Statute Reports"/>
                    <xsd:enumeration value="City Tax Rates Info"/>
                    <xsd:enumeration value="Coal Severance"/>
                    <xsd:enumeration value="Local Government Debt"/>
                    <xsd:enumeration value="RDAAP"/>
                    <xsd:enumeration value="PRICE Program"/>
                    <xsd:enumeration value="KORRRA"/>
                  </xsd:restriction>
                </xsd:simpleType>
              </xsd:element>
            </xsd:sequence>
          </xsd:extension>
        </xsd:complexContent>
      </xsd:complexType>
    </xsd:element>
    <xsd:element name="CDBG_x0020_Chapters" ma:index="10" nillable="true" ma:displayName="CDBG Chapters" ma:format="Dropdown" ma:internalName="CDBG_x0020_Chapters">
      <xsd:simpleType>
        <xsd:restriction base="dms:Choice">
          <xsd:enumeration value="Chapter 00: Introduction"/>
          <xsd:enumeration value="Chapter 1: Project Administration"/>
          <xsd:enumeration value="Chapter 2: Environmental Review"/>
          <xsd:enumeration value="Chapter 3: Financial Management"/>
          <xsd:enumeration value="Chapter 4: Procurement"/>
          <xsd:enumeration value="Chapter 5: Contracting"/>
          <xsd:enumeration value="Chapter 6: Labor Standards and Construction Management"/>
          <xsd:enumeration value="Chapter 7: Fair Housing and Equal Opportunity"/>
          <xsd:enumeration value="Chapter 8: Relocation, Displacement and One-for-One Replacement"/>
          <xsd:enumeration value="Chapter 9: Acquisition"/>
          <xsd:enumeration value="Chapter 10: Housing"/>
          <xsd:enumeration value="Chapter 10: Duplication of Benefits"/>
          <xsd:enumeration value="Chapter 11: Green Building Requirements"/>
          <xsd:enumeration value="Chapter 11: Economic Development"/>
          <xsd:enumeration value="Chapter 12: Mitigation Requirements"/>
          <xsd:enumeration value="Chapter 12: Amendments and Monitoring"/>
          <xsd:enumeration value="Chapter 13: Close Out"/>
          <xsd:enumeration value="Chapter 13: Amendments and Monitoring"/>
          <xsd:enumeration value="Chapter 14: Project Closeout"/>
          <xsd:enumeration value="Chapter 15: Procedures to Detect Fraud, Waste and Abuse"/>
          <xsd:enumeration value="Guidelines"/>
          <xsd:enumeration value="Applications"/>
          <xsd:enumeration value="​​Administrative Forms"/>
          <xsd:enumeration value="Labor"/>
          <xsd:enumeration value="Fair Housing and Title VI"/>
          <xsd:enumeration value="Uniform Act​"/>
          <xsd:enumeration value="Environmental Review"/>
        </xsd:restriction>
      </xsd:simpleType>
    </xsd:element>
    <xsd:element name="Chapter_x0020_Rank" ma:index="11" nillable="true" ma:displayName="Chapter Rank" ma:format="Dropdown" ma:internalName="Chapter_x0020_Rank">
      <xsd:simpleType>
        <xsd:restriction base="dms:Choice">
          <xsd:enumeration value="00"/>
          <xsd:enumeration value="01"/>
          <xsd:enumeration value="02"/>
          <xsd:enumeration value="03"/>
          <xsd:enumeration value="04"/>
          <xsd:enumeration value="05"/>
          <xsd:enumeration value="06"/>
          <xsd:enumeration value="07"/>
          <xsd:enumeration value="08"/>
          <xsd:enumeration value="09"/>
          <xsd:enumeration value="10"/>
          <xsd:enumeration value="11"/>
          <xsd:enumeration value="12"/>
          <xsd:enumeration value="13"/>
          <xsd:enumeration value="14"/>
          <xsd:enumeration value="15"/>
          <xsd:enumeration value="16"/>
          <xsd:enumeration value="17"/>
          <xsd:enumeration value="18"/>
          <xsd:enumeration value="19"/>
          <xsd:enumeration value="2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DBG_x0020_Chapters xmlns="e1c8c58c-2a2c-4b83-bbaa-89d7d2189847" xsi:nil="true"/>
    <Document_x0020_Sub-Section xmlns="e1c8c58c-2a2c-4b83-bbaa-89d7d2189847">
      <Value>RHP</Value>
    </Document_x0020_Sub-Section>
    <Document_x0020_Type xmlns="e1c8c58c-2a2c-4b83-bbaa-89d7d2189847">
      <Value>Federal Grants</Value>
    </Document_x0020_Type>
    <Chapter_x0020_Rank xmlns="e1c8c58c-2a2c-4b83-bbaa-89d7d2189847" xsi:nil="true"/>
  </documentManagement>
</p:properties>
</file>

<file path=customXml/itemProps1.xml><?xml version="1.0" encoding="utf-8"?>
<ds:datastoreItem xmlns:ds="http://schemas.openxmlformats.org/officeDocument/2006/customXml" ds:itemID="{F8854F21-7858-47CD-92C8-4BB88AC6D4C6}"/>
</file>

<file path=customXml/itemProps2.xml><?xml version="1.0" encoding="utf-8"?>
<ds:datastoreItem xmlns:ds="http://schemas.openxmlformats.org/officeDocument/2006/customXml" ds:itemID="{2FBAD643-E972-4B84-9D96-96B10DB90715}"/>
</file>

<file path=customXml/itemProps3.xml><?xml version="1.0" encoding="utf-8"?>
<ds:datastoreItem xmlns:ds="http://schemas.openxmlformats.org/officeDocument/2006/customXml" ds:itemID="{6C0C2E30-B00E-43DE-8324-E59C241C2FB2}"/>
</file>

<file path=docProps/app.xml><?xml version="1.0" encoding="utf-8"?>
<Properties xmlns="http://schemas.openxmlformats.org/officeDocument/2006/extended-properties" xmlns:vt="http://schemas.openxmlformats.org/officeDocument/2006/docPropsVTypes">
  <TotalTime>3793</TotalTime>
  <Words>646</Words>
  <Application>Microsoft Office PowerPoint</Application>
  <PresentationFormat>On-screen Show (4:3)</PresentationFormat>
  <Paragraphs>112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Recovery Housing Pilot Program</vt:lpstr>
      <vt:lpstr>Overview of Topics</vt:lpstr>
      <vt:lpstr>RHP Pilot Program </vt:lpstr>
      <vt:lpstr>Program Intent</vt:lpstr>
      <vt:lpstr>Program Funding</vt:lpstr>
      <vt:lpstr>Potential Applicants</vt:lpstr>
      <vt:lpstr>National Objective</vt:lpstr>
      <vt:lpstr>Eligible Activities</vt:lpstr>
      <vt:lpstr>Eligible Activities</vt:lpstr>
      <vt:lpstr>Eligible Activities</vt:lpstr>
      <vt:lpstr>Eligible Activities</vt:lpstr>
      <vt:lpstr>Eligible Activities</vt:lpstr>
      <vt:lpstr>Eligible Activities</vt:lpstr>
      <vt:lpstr>Eligible Activities</vt:lpstr>
      <vt:lpstr>Eligible Activities</vt:lpstr>
      <vt:lpstr>Eligible Activities</vt:lpstr>
      <vt:lpstr>Important Deadlines</vt:lpstr>
      <vt:lpstr>Comments/Questions?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Recovery Housing Program(RHP) PowerPoint Presentation (2021)</dc:title>
  <dc:creator>OFM DED</dc:creator>
  <cp:lastModifiedBy>Williams, Mark P (DLG)</cp:lastModifiedBy>
  <cp:revision>228</cp:revision>
  <cp:lastPrinted>2018-04-05T18:01:45Z</cp:lastPrinted>
  <dcterms:created xsi:type="dcterms:W3CDTF">2014-07-10T14:19:49Z</dcterms:created>
  <dcterms:modified xsi:type="dcterms:W3CDTF">2021-03-23T19:45:53Z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0x010100DD81549B557B3044B885155E81CEFB8300BF4F60ED156CE94681D2DE44B6E56191</vt:lpwstr>
  </property>
</Properties>
</file>